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2" r:id="rId2"/>
    <p:sldId id="273" r:id="rId3"/>
    <p:sldId id="280" r:id="rId4"/>
    <p:sldId id="259" r:id="rId5"/>
    <p:sldId id="279" r:id="rId6"/>
    <p:sldId id="274" r:id="rId7"/>
    <p:sldId id="257" r:id="rId8"/>
    <p:sldId id="282" r:id="rId9"/>
    <p:sldId id="283" r:id="rId10"/>
    <p:sldId id="284" r:id="rId11"/>
    <p:sldId id="281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800000"/>
    <a:srgbClr val="663300"/>
    <a:srgbClr val="00091A"/>
    <a:srgbClr val="000099"/>
    <a:srgbClr val="009900"/>
    <a:srgbClr val="00FFFF"/>
    <a:srgbClr val="000066"/>
    <a:srgbClr val="FF9933"/>
    <a:srgbClr val="0021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2621" autoAdjust="0"/>
  </p:normalViewPr>
  <p:slideViewPr>
    <p:cSldViewPr>
      <p:cViewPr>
        <p:scale>
          <a:sx n="75" d="100"/>
          <a:sy n="75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koroszyt_programu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m\Desktop\2016%2011%2011%20ZKWS_UKW\Dziedzin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5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0099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0099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0099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0099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0099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spPr>
              <a:solidFill>
                <a:srgbClr val="009900"/>
              </a:solidFill>
              <a:ln>
                <a:solidFill>
                  <a:schemeClr val="tx1"/>
                </a:solidFill>
              </a:ln>
            </c:spPr>
          </c:dPt>
          <c:cat>
            <c:numRef>
              <c:f>Arkusz1!$A$2:$A$8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Arkusz1!$B$2:$B$8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cat>
            <c:numRef>
              <c:f>Arkusz1!$A$2:$A$8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Arkusz1!$C$2:$C$8</c:f>
            </c:numRef>
          </c:val>
        </c:ser>
        <c:dLbls/>
        <c:gapWidth val="38"/>
        <c:gapDepth val="183"/>
        <c:shape val="box"/>
        <c:axId val="114210688"/>
        <c:axId val="114212224"/>
        <c:axId val="0"/>
      </c:bar3DChart>
      <c:catAx>
        <c:axId val="114210688"/>
        <c:scaling>
          <c:orientation val="minMax"/>
        </c:scaling>
        <c:delete val="1"/>
        <c:axPos val="b"/>
        <c:numFmt formatCode="General" sourceLinked="1"/>
        <c:tickLblPos val="none"/>
        <c:crossAx val="114212224"/>
        <c:crosses val="autoZero"/>
        <c:auto val="1"/>
        <c:lblAlgn val="ctr"/>
        <c:lblOffset val="100"/>
      </c:catAx>
      <c:valAx>
        <c:axId val="1142122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4210688"/>
        <c:crosses val="autoZero"/>
        <c:crossBetween val="between"/>
      </c:valAx>
    </c:plotArea>
    <c:plotVisOnly val="1"/>
    <c:dispBlanksAs val="gap"/>
  </c:chart>
  <c:spPr>
    <a:noFill/>
    <a:ln>
      <a:solidFill>
        <a:schemeClr val="tx1"/>
      </a:solidFill>
    </a:ln>
    <a:effectLst>
      <a:outerShdw blurRad="939800" dist="50800" dir="5400000" algn="ctr" rotWithShape="0">
        <a:schemeClr val="tx1"/>
      </a:outerShd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8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FF00"/>
            </a:solidFill>
            <a:ln w="25400" cmpd="sng">
              <a:solidFill>
                <a:schemeClr val="bg1"/>
              </a:solidFill>
            </a:ln>
            <a:effectLst>
              <a:innerShdw blurRad="279400" dist="76200">
                <a:srgbClr val="002060"/>
              </a:innerShdw>
            </a:effectLst>
          </c:spPr>
          <c:explosion val="4"/>
          <c:dPt>
            <c:idx val="0"/>
          </c:dPt>
          <c:dPt>
            <c:idx val="1"/>
            <c:spPr>
              <a:solidFill>
                <a:srgbClr val="00B0F0"/>
              </a:solidFill>
              <a:ln w="25400" cmpd="sng">
                <a:solidFill>
                  <a:schemeClr val="bg1"/>
                </a:solidFill>
              </a:ln>
              <a:effectLst>
                <a:innerShdw blurRad="279400" dist="76200">
                  <a:srgbClr val="002060"/>
                </a:innerShdw>
              </a:effectLst>
            </c:spPr>
          </c:dPt>
          <c:dPt>
            <c:idx val="2"/>
            <c:spPr>
              <a:solidFill>
                <a:srgbClr val="C00000"/>
              </a:solidFill>
              <a:ln w="25400" cmpd="sng">
                <a:solidFill>
                  <a:schemeClr val="bg1"/>
                </a:solidFill>
              </a:ln>
              <a:effectLst>
                <a:innerShdw blurRad="279400" dist="76200">
                  <a:srgbClr val="002060"/>
                </a:innerShdw>
              </a:effectLst>
            </c:spPr>
          </c:dPt>
          <c:dLbls>
            <c:dLbl>
              <c:idx val="0"/>
              <c:layout>
                <c:manualLayout>
                  <c:x val="-3.2985574683546147E-2"/>
                  <c:y val="0.172178116591057"/>
                </c:manualLayout>
              </c:layout>
              <c:tx>
                <c:rich>
                  <a:bodyPr/>
                  <a:lstStyle/>
                  <a:p>
                    <a:pPr>
                      <a:defRPr sz="28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pl-PL" sz="18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nauki o Ziemi</a:t>
                    </a:r>
                    <a:r>
                      <a:rPr lang="en-US" sz="18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r>
                      <a:rPr lang="en-US" sz="28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35%</a:t>
                    </a:r>
                  </a:p>
                </c:rich>
              </c:tx>
              <c:spPr>
                <a:solidFill>
                  <a:srgbClr val="33CC33"/>
                </a:solidFill>
                <a:ln w="19050" cap="rnd">
                  <a:solidFill>
                    <a:srgbClr val="FF0000"/>
                  </a:solidFill>
                </a:ln>
                <a:effectLst>
                  <a:outerShdw blurRad="241300" dist="165100" dir="2700000" algn="tl" rotWithShape="0">
                    <a:srgbClr val="FF0000">
                      <a:alpha val="85000"/>
                    </a:srgbClr>
                  </a:outerShdw>
                </a:effectLst>
              </c:spPr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pl-PL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nauki</a:t>
                    </a:r>
                    <a:r>
                      <a:rPr lang="pl-PL" sz="160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24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pl-PL" sz="160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społeczne</a:t>
                    </a:r>
                    <a:r>
                      <a:rPr lang="en-US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r>
                      <a:rPr lang="en-US" sz="24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31%</a:t>
                    </a:r>
                  </a:p>
                </c:rich>
              </c:tx>
              <c:spPr/>
              <c:dLblPos val="ctr"/>
              <c:showCatName val="1"/>
              <c:showPercent val="1"/>
            </c:dLbl>
            <c:dLbl>
              <c:idx val="2"/>
              <c:layout>
                <c:manualLayout>
                  <c:x val="0.17748062882274246"/>
                  <c:y val="-0.12562942877173466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pl-PL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nauki </a:t>
                    </a:r>
                  </a:p>
                  <a:p>
                    <a:pPr>
                      <a:defRPr sz="240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pl-PL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techniczne</a:t>
                    </a:r>
                    <a:r>
                      <a:rPr lang="en-US" sz="16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r>
                      <a:rPr lang="en-US" sz="24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34%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CatName val="1"/>
            <c:showPercent val="1"/>
            <c:showLeaderLines val="1"/>
          </c:dLbls>
          <c:val>
            <c:numRef>
              <c:f>Arkusz1!$B$1:$B$3</c:f>
              <c:numCache>
                <c:formatCode>General</c:formatCode>
                <c:ptCount val="3"/>
                <c:pt idx="0">
                  <c:v>35</c:v>
                </c:pt>
                <c:pt idx="1">
                  <c:v>31</c:v>
                </c:pt>
                <c:pt idx="2">
                  <c:v>34</c:v>
                </c:pt>
              </c:numCache>
            </c:numRef>
          </c:val>
        </c:ser>
        <c:dLbls>
          <c:showCatName val="1"/>
          <c:showPercent val="1"/>
        </c:dLbls>
        <c:firstSliceAng val="302"/>
      </c:pieChart>
    </c:plotArea>
    <c:plotVisOnly val="1"/>
    <c:dispBlanksAs val="zero"/>
  </c:chart>
  <c:spPr>
    <a:solidFill>
      <a:srgbClr val="002060"/>
    </a:solidFill>
    <a:scene3d>
      <a:camera prst="orthographicFront"/>
      <a:lightRig rig="threePt" dir="t"/>
    </a:scene3d>
    <a:sp3d>
      <a:bevelT/>
    </a:sp3d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055B9-B76C-47C5-AD01-169B0DE2D0FF}" type="datetimeFigureOut">
              <a:rPr lang="pl-PL" smtClean="0"/>
              <a:pPr/>
              <a:t>2017-04-23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79794-7F3D-4D28-92E4-24AB8CED5D2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938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79794-7F3D-4D28-92E4-24AB8CED5D2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79794-7F3D-4D28-92E4-24AB8CED5D2A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9851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266D-EFB4-40F9-A58B-853E4C2888A8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691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340F-EB96-43D6-8565-BE58C5143DAE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815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D09D-BB8B-4394-BBE8-48A128308EE8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2113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1970-8901-41C2-A99D-66B403DD2A2F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670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8C13-CE21-428C-ABE9-1F3E2526C23F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4853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5343-32A1-45B6-B22A-8069998F1B8B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868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5FD-4FCE-44B5-AFCE-67AFF4228161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552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5EE2-BE5A-44A6-84FE-A9DA0900C330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955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4CEA-87C4-455E-B22A-443E79BACC23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377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02A6-A8C4-437D-8D52-A261BEEC0620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252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207-E4B8-4B08-8E2D-307B2EA7F2B3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6065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770B-42EA-44AE-AA21-3334432D0F9A}" type="datetime1">
              <a:rPr lang="pl-PL" smtClean="0"/>
              <a:pPr/>
              <a:t>2017-04-23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Instytut Geografii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ECE9-6532-4FD9-8576-4BDA8C3DE2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01372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42089" y="2924944"/>
            <a:ext cx="7851476" cy="1754326"/>
          </a:xfrm>
          <a:prstGeom prst="rect">
            <a:avLst/>
          </a:prstGeom>
          <a:solidFill>
            <a:srgbClr val="000066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27000" h="133350"/>
          </a:sp3d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400" dirty="0"/>
              <a:t>studia stacjonarne 2 200 godzin (210 punktów ECTS)</a:t>
            </a:r>
          </a:p>
          <a:p>
            <a:pPr algn="ctr">
              <a:lnSpc>
                <a:spcPct val="150000"/>
              </a:lnSpc>
            </a:pPr>
            <a:r>
              <a:rPr lang="pl-PL" sz="2400" dirty="0"/>
              <a:t>studia </a:t>
            </a:r>
            <a:r>
              <a:rPr lang="pl-PL" sz="2400" dirty="0" smtClean="0"/>
              <a:t>niestacjonarne </a:t>
            </a:r>
            <a:r>
              <a:rPr lang="pl-PL" sz="2400" dirty="0"/>
              <a:t>1 400 godzin (210 punktów ECTS)</a:t>
            </a:r>
          </a:p>
          <a:p>
            <a:pPr lvl="0" algn="ctr">
              <a:lnSpc>
                <a:spcPct val="150000"/>
              </a:lnSpc>
            </a:pPr>
            <a:r>
              <a:rPr lang="pl-PL" sz="2400" dirty="0"/>
              <a:t>7 semestrów, </a:t>
            </a:r>
          </a:p>
        </p:txBody>
      </p:sp>
      <p:sp>
        <p:nvSpPr>
          <p:cNvPr id="3" name="Prostokąt 2"/>
          <p:cNvSpPr/>
          <p:nvPr/>
        </p:nvSpPr>
        <p:spPr>
          <a:xfrm>
            <a:off x="683568" y="3292"/>
            <a:ext cx="846043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896988" y="980728"/>
            <a:ext cx="7851476" cy="1685846"/>
          </a:xfrm>
          <a:prstGeom prst="rect">
            <a:avLst/>
          </a:prstGeom>
          <a:solidFill>
            <a:srgbClr val="002060"/>
          </a:solidFill>
          <a:ln w="31750">
            <a:solidFill>
              <a:srgbClr val="00B0F0"/>
            </a:solidFill>
          </a:ln>
          <a:effectLst>
            <a:outerShdw blurRad="88900" dist="228600" sx="79000" sy="790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FFFF00"/>
                </a:solidFill>
              </a:rPr>
              <a:t>studia I stopnia, </a:t>
            </a:r>
            <a:endParaRPr lang="pl-PL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rgbClr val="FFFF00"/>
                </a:solidFill>
              </a:rPr>
              <a:t>profil praktyczny </a:t>
            </a:r>
            <a:endParaRPr lang="pl-PL" sz="2400" b="1" dirty="0">
              <a:solidFill>
                <a:srgbClr val="FFFF00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pl-PL" sz="2400" b="1" dirty="0" smtClean="0">
                <a:solidFill>
                  <a:srgbClr val="FFFF00"/>
                </a:solidFill>
              </a:rPr>
              <a:t>studia </a:t>
            </a:r>
            <a:r>
              <a:rPr lang="pl-PL" sz="2400" b="1" dirty="0">
                <a:solidFill>
                  <a:srgbClr val="FFFF00"/>
                </a:solidFill>
              </a:rPr>
              <a:t>inżynierskie 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942089" y="4941168"/>
            <a:ext cx="7851476" cy="1569660"/>
          </a:xfrm>
          <a:prstGeom prst="rect">
            <a:avLst/>
          </a:prstGeom>
          <a:solidFill>
            <a:srgbClr val="00091A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27000" h="133350"/>
          </a:sp3d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400" dirty="0" smtClean="0">
                <a:solidFill>
                  <a:srgbClr val="00FFFF"/>
                </a:solidFill>
              </a:rPr>
              <a:t>dwie </a:t>
            </a:r>
            <a:r>
              <a:rPr lang="pl-PL" sz="2400" dirty="0">
                <a:solidFill>
                  <a:srgbClr val="00FFFF"/>
                </a:solidFill>
              </a:rPr>
              <a:t>specjalności: </a:t>
            </a:r>
          </a:p>
          <a:p>
            <a:pPr lvl="2">
              <a:lnSpc>
                <a:spcPct val="150000"/>
              </a:lnSpc>
            </a:pPr>
            <a:r>
              <a:rPr lang="pl-PL" sz="2000" dirty="0">
                <a:solidFill>
                  <a:srgbClr val="00FFFF"/>
                </a:solidFill>
              </a:rPr>
              <a:t>zarządzanie kryzysowe w środowisku atmosferycznym </a:t>
            </a:r>
          </a:p>
          <a:p>
            <a:pPr lvl="2">
              <a:lnSpc>
                <a:spcPct val="150000"/>
              </a:lnSpc>
            </a:pPr>
            <a:r>
              <a:rPr lang="pl-PL" sz="2000" dirty="0">
                <a:solidFill>
                  <a:srgbClr val="00FFFF"/>
                </a:solidFill>
              </a:rPr>
              <a:t>zarządzanie kryzysowe w środowisku </a:t>
            </a:r>
            <a:r>
              <a:rPr lang="pl-PL" sz="2000" dirty="0" smtClean="0">
                <a:solidFill>
                  <a:srgbClr val="00FFFF"/>
                </a:solidFill>
              </a:rPr>
              <a:t>wodnym</a:t>
            </a:r>
            <a:endParaRPr lang="pl-PL" sz="2000" dirty="0">
              <a:solidFill>
                <a:srgbClr val="00FFFF"/>
              </a:solidFill>
            </a:endParaRPr>
          </a:p>
        </p:txBody>
      </p:sp>
      <p:pic>
        <p:nvPicPr>
          <p:cNvPr id="17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9" y="0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858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0" y="-1565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75009" y="836712"/>
            <a:ext cx="84741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 smtClean="0"/>
              <a:t>Zawarto </a:t>
            </a:r>
            <a:r>
              <a:rPr lang="pl-PL" sz="2400" dirty="0"/>
              <a:t>porozumienia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następującymi sygnatariuszami: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Wojewódzkim Wydziałem Bezpieczeństwa i Zarządzania Kryzysowego w Bydgoszczy,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Urzędem Marszałkowskim woj. Kujawsko-Pomorskiego,</a:t>
            </a:r>
            <a:endParaRPr lang="pl-PL" sz="2400" dirty="0">
              <a:solidFill>
                <a:srgbClr val="FFFF00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Komendą Wojewódzkiej Państwowej Straży Pożarnej,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Wydziałem Zarzadzania Kryzysowego w Bydgoszczy,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Kujawsko-Pomorskim Biurem Planowania Przestrzennego </a:t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i Regionalnego,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Żeglugą Bydgoską.</a:t>
            </a:r>
          </a:p>
        </p:txBody>
      </p:sp>
      <p:sp>
        <p:nvSpPr>
          <p:cNvPr id="6" name="Prostokąt 5"/>
          <p:cNvSpPr/>
          <p:nvPr/>
        </p:nvSpPr>
        <p:spPr>
          <a:xfrm>
            <a:off x="683568" y="0"/>
            <a:ext cx="846043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2341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89000">
              <a:srgbClr val="003300"/>
            </a:gs>
            <a:gs pos="94000">
              <a:srgbClr val="FFC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617118" y="-27384"/>
            <a:ext cx="852688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191927" y="1196799"/>
            <a:ext cx="499420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Dziękuję</a:t>
            </a:r>
          </a:p>
          <a:p>
            <a:pPr algn="ctr"/>
            <a:r>
              <a:rPr lang="pl-PL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za</a:t>
            </a:r>
          </a:p>
          <a:p>
            <a:pPr algn="ctr"/>
            <a:r>
              <a:rPr lang="pl-PL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uwagę</a:t>
            </a:r>
            <a:endParaRPr lang="pl-PL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480730" y="4725144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pl-PL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dr inż. Kazimierz Harłoziński</a:t>
            </a:r>
            <a:endParaRPr lang="pl-PL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73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617118" y="0"/>
            <a:ext cx="852688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xmlns="" val="2255554657"/>
              </p:ext>
            </p:extLst>
          </p:nvPr>
        </p:nvGraphicFramePr>
        <p:xfrm>
          <a:off x="107504" y="2708920"/>
          <a:ext cx="6120680" cy="36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ostokąt 3"/>
          <p:cNvSpPr/>
          <p:nvPr/>
        </p:nvSpPr>
        <p:spPr>
          <a:xfrm>
            <a:off x="639173" y="5170019"/>
            <a:ext cx="2664296" cy="941646"/>
          </a:xfrm>
          <a:prstGeom prst="rect">
            <a:avLst/>
          </a:prstGeom>
          <a:solidFill>
            <a:srgbClr val="0099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i="1" dirty="0" smtClean="0">
                <a:solidFill>
                  <a:srgbClr val="FFFF00"/>
                </a:solidFill>
              </a:rPr>
              <a:t>przedmioty podstawowe</a:t>
            </a:r>
            <a:endParaRPr lang="pl-PL" sz="2000" b="1" i="1" dirty="0">
              <a:solidFill>
                <a:srgbClr val="FFFF00"/>
              </a:solidFill>
            </a:endParaRP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887017" y="1654864"/>
            <a:ext cx="2257398" cy="936104"/>
          </a:xfrm>
          <a:prstGeom prst="wedgeRoundRectCallout">
            <a:avLst>
              <a:gd name="adj1" fmla="val 79394"/>
              <a:gd name="adj2" fmla="val 221626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i="1" dirty="0" smtClean="0"/>
              <a:t>praktyka zawodowa</a:t>
            </a:r>
            <a:endParaRPr lang="pl-PL" sz="2400" b="1" i="1" dirty="0"/>
          </a:p>
        </p:txBody>
      </p:sp>
      <p:sp>
        <p:nvSpPr>
          <p:cNvPr id="21" name="Prostokąt zaokrąglony 20"/>
          <p:cNvSpPr/>
          <p:nvPr/>
        </p:nvSpPr>
        <p:spPr>
          <a:xfrm>
            <a:off x="7526979" y="2348880"/>
            <a:ext cx="1224136" cy="4176464"/>
          </a:xfrm>
          <a:prstGeom prst="roundRect">
            <a:avLst>
              <a:gd name="adj" fmla="val 19901"/>
            </a:avLst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l-PL" sz="2400" b="1" spc="300" dirty="0" smtClean="0"/>
              <a:t>INŻYNIER</a:t>
            </a:r>
            <a:endParaRPr lang="pl-PL" sz="2400" b="1" spc="3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617119" y="692583"/>
            <a:ext cx="8481022" cy="461665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bevelT w="184150"/>
            <a:extrusionClr>
              <a:schemeClr val="tx1"/>
            </a:extrusionClr>
            <a:contourClr>
              <a:schemeClr val="tx1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2400" b="1" spc="300" dirty="0" smtClean="0">
                <a:solidFill>
                  <a:srgbClr val="FFFF00"/>
                </a:solidFill>
              </a:rPr>
              <a:t>organizacja   toku   studiów</a:t>
            </a:r>
            <a:endParaRPr lang="pl-PL" sz="2400" b="1" spc="300" dirty="0">
              <a:solidFill>
                <a:srgbClr val="FFFF00"/>
              </a:solidFill>
            </a:endParaRPr>
          </a:p>
        </p:txBody>
      </p:sp>
      <p:sp>
        <p:nvSpPr>
          <p:cNvPr id="20" name="Prążkowana strzałka w prawo 19"/>
          <p:cNvSpPr/>
          <p:nvPr/>
        </p:nvSpPr>
        <p:spPr>
          <a:xfrm>
            <a:off x="5484599" y="3799059"/>
            <a:ext cx="2039727" cy="2319083"/>
          </a:xfrm>
          <a:prstGeom prst="stripedRightArrow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dirty="0" smtClean="0"/>
              <a:t>egzamin</a:t>
            </a:r>
            <a:endParaRPr lang="pl-PL" dirty="0"/>
          </a:p>
        </p:txBody>
      </p:sp>
      <p:pic>
        <p:nvPicPr>
          <p:cNvPr id="23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565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jaśnienie prostokątne zaokrąglone 11"/>
          <p:cNvSpPr/>
          <p:nvPr/>
        </p:nvSpPr>
        <p:spPr>
          <a:xfrm>
            <a:off x="3818298" y="1660484"/>
            <a:ext cx="2964903" cy="1197638"/>
          </a:xfrm>
          <a:prstGeom prst="wedgeRoundRectCallout">
            <a:avLst>
              <a:gd name="adj1" fmla="val 1699"/>
              <a:gd name="adj2" fmla="val 158849"/>
              <a:gd name="adj3" fmla="val 16667"/>
            </a:avLst>
          </a:prstGeom>
          <a:gradFill flip="none" rotWithShape="1">
            <a:gsLst>
              <a:gs pos="97000">
                <a:srgbClr val="D6B19C"/>
              </a:gs>
              <a:gs pos="88000">
                <a:srgbClr val="A65528"/>
              </a:gs>
              <a:gs pos="81000">
                <a:srgbClr val="663012"/>
              </a:gs>
            </a:gsLst>
            <a:path path="shape">
              <a:fillToRect l="50000" t="50000" r="50000" b="50000"/>
            </a:path>
            <a:tileRect/>
          </a:gradFill>
          <a:ln w="317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FF00"/>
                </a:solidFill>
              </a:rPr>
              <a:t>przedmioty zawodowe,</a:t>
            </a:r>
          </a:p>
          <a:p>
            <a:pPr algn="ctr"/>
            <a:r>
              <a:rPr lang="pl-PL" dirty="0" smtClean="0">
                <a:solidFill>
                  <a:srgbClr val="FFFF00"/>
                </a:solidFill>
              </a:rPr>
              <a:t>opracowanie</a:t>
            </a:r>
          </a:p>
          <a:p>
            <a:pPr algn="ctr"/>
            <a:r>
              <a:rPr lang="pl-PL" dirty="0" smtClean="0">
                <a:solidFill>
                  <a:srgbClr val="FFFF00"/>
                </a:solidFill>
              </a:rPr>
              <a:t>pracy inżynierskiej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13" name="Objaśnienie prostokątne zaokrąglone 12"/>
          <p:cNvSpPr/>
          <p:nvPr/>
        </p:nvSpPr>
        <p:spPr>
          <a:xfrm>
            <a:off x="3818298" y="1660484"/>
            <a:ext cx="2964903" cy="1197638"/>
          </a:xfrm>
          <a:prstGeom prst="wedgeRoundRectCallout">
            <a:avLst>
              <a:gd name="adj1" fmla="val -24168"/>
              <a:gd name="adj2" fmla="val 151460"/>
              <a:gd name="adj3" fmla="val 16667"/>
            </a:avLst>
          </a:prstGeom>
          <a:gradFill flip="none" rotWithShape="1">
            <a:gsLst>
              <a:gs pos="97000">
                <a:srgbClr val="D6B19C"/>
              </a:gs>
              <a:gs pos="88000">
                <a:srgbClr val="A65528"/>
              </a:gs>
              <a:gs pos="81000">
                <a:srgbClr val="663012"/>
              </a:gs>
            </a:gsLst>
            <a:path path="shape">
              <a:fillToRect l="50000" t="50000" r="50000" b="50000"/>
            </a:path>
            <a:tileRect/>
          </a:gradFill>
          <a:ln w="317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>
                <a:solidFill>
                  <a:srgbClr val="FFFF00"/>
                </a:solidFill>
              </a:rPr>
              <a:t>przedmioty zawodowe,</a:t>
            </a:r>
          </a:p>
          <a:p>
            <a:pPr algn="ctr"/>
            <a:r>
              <a:rPr lang="pl-PL" i="1" dirty="0" smtClean="0">
                <a:solidFill>
                  <a:srgbClr val="FFFF00"/>
                </a:solidFill>
              </a:rPr>
              <a:t>opracowanie</a:t>
            </a:r>
          </a:p>
          <a:p>
            <a:pPr algn="ctr"/>
            <a:r>
              <a:rPr lang="pl-PL" i="1" dirty="0" smtClean="0">
                <a:solidFill>
                  <a:srgbClr val="FFFF00"/>
                </a:solidFill>
              </a:rPr>
              <a:t>pracy inżynierskiej</a:t>
            </a:r>
            <a:endParaRPr lang="pl-PL" i="1" dirty="0">
              <a:solidFill>
                <a:srgbClr val="FFFF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17118" y="6323421"/>
            <a:ext cx="4962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………….. s  e  m  e  s  t  r  y ………….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466014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FFFF00"/>
                </a:solidFill>
              </a:rPr>
              <a:t>2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94496" y="465288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195736" y="46531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FFFF00"/>
                </a:solidFill>
              </a:rPr>
              <a:t>3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2879606" y="46531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FFFF00"/>
                </a:solidFill>
              </a:rPr>
              <a:t>4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3612152" y="420441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solidFill>
                  <a:srgbClr val="FFFF00"/>
                </a:solidFill>
              </a:rPr>
              <a:t>5</a:t>
            </a:r>
            <a:endParaRPr lang="pl-PL" sz="3200" b="1" dirty="0">
              <a:solidFill>
                <a:srgbClr val="FFFF00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355976" y="465288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FFFF00"/>
                </a:solidFill>
              </a:rPr>
              <a:t>6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5099557" y="46531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FFFF00"/>
                </a:solidFill>
              </a:rPr>
              <a:t>7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81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repeatCount="2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1" grpId="0" animBg="1"/>
      <p:bldP spid="20" grpId="0" animBg="1"/>
      <p:bldP spid="12" grpId="0" animBg="1"/>
      <p:bldP spid="13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D:\Pawel\Kopia Nowy folder\instytut_budynek\100KM003\PICT013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439"/>
          <a:stretch/>
        </p:blipFill>
        <p:spPr bwMode="auto">
          <a:xfrm>
            <a:off x="967371" y="1752302"/>
            <a:ext cx="7141143" cy="45248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222250" h="17780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trzałka w dół 3"/>
          <p:cNvSpPr/>
          <p:nvPr/>
        </p:nvSpPr>
        <p:spPr>
          <a:xfrm rot="2061825">
            <a:off x="5328568" y="2146942"/>
            <a:ext cx="792088" cy="1669092"/>
          </a:xfrm>
          <a:prstGeom prst="downArrow">
            <a:avLst/>
          </a:prstGeom>
          <a:solidFill>
            <a:srgbClr val="FFFF00">
              <a:alpha val="78000"/>
            </a:srgb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2123728" y="1776661"/>
            <a:ext cx="6009979" cy="584775"/>
          </a:xfrm>
          <a:prstGeom prst="rect">
            <a:avLst/>
          </a:prstGeom>
          <a:solidFill>
            <a:srgbClr val="000099"/>
          </a:solidFill>
          <a:ln w="444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9685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FF00"/>
                </a:solidFill>
              </a:rPr>
              <a:t>Instytut Geografii ul. Mińska 5</a:t>
            </a:r>
            <a:endParaRPr lang="pl-PL" sz="3200" b="1" dirty="0">
              <a:solidFill>
                <a:srgbClr val="FFFF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873646" y="6274942"/>
            <a:ext cx="5328592" cy="351980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  <a:scene3d>
            <a:camera prst="orthographicFront"/>
            <a:lightRig rig="balanced" dir="t"/>
          </a:scene3d>
          <a:sp3d>
            <a:bevelT w="266700"/>
          </a:sp3d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rgbClr val="FFFF00"/>
                </a:solidFill>
              </a:rPr>
              <a:t>http://</a:t>
            </a:r>
            <a:r>
              <a:rPr lang="pl-PL" sz="1600" b="1" dirty="0" err="1">
                <a:solidFill>
                  <a:srgbClr val="FFFF00"/>
                </a:solidFill>
              </a:rPr>
              <a:t>www.ukw.edu.pl</a:t>
            </a:r>
            <a:r>
              <a:rPr lang="pl-PL" sz="1600" b="1" dirty="0">
                <a:solidFill>
                  <a:srgbClr val="FFFF00"/>
                </a:solidFill>
              </a:rPr>
              <a:t>/jednostka/</a:t>
            </a:r>
            <a:r>
              <a:rPr lang="pl-PL" sz="1600" b="1" dirty="0" err="1">
                <a:solidFill>
                  <a:srgbClr val="FFFF00"/>
                </a:solidFill>
              </a:rPr>
              <a:t>instytut_geografii</a:t>
            </a:r>
            <a:endParaRPr lang="pl-PL" sz="1600" b="1" dirty="0">
              <a:solidFill>
                <a:srgbClr val="FFFF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77030"/>
            <a:ext cx="848102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123728" y="1338314"/>
            <a:ext cx="5140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FF00"/>
                </a:solidFill>
              </a:rPr>
              <a:t>od </a:t>
            </a:r>
            <a:r>
              <a:rPr lang="pl-PL" sz="2000" b="1" dirty="0">
                <a:solidFill>
                  <a:srgbClr val="FFFF00"/>
                </a:solidFill>
              </a:rPr>
              <a:t>roku akademickiego 2016/17</a:t>
            </a:r>
          </a:p>
        </p:txBody>
      </p:sp>
      <p:pic>
        <p:nvPicPr>
          <p:cNvPr id="9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0" y="44624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1921679" y="692583"/>
            <a:ext cx="5544616" cy="461665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bevelT w="184150"/>
            <a:extrusionClr>
              <a:schemeClr val="tx1"/>
            </a:extrusionClr>
            <a:contourClr>
              <a:schemeClr val="tx1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2400" b="1" spc="300" dirty="0" smtClean="0">
                <a:solidFill>
                  <a:srgbClr val="FFFF00"/>
                </a:solidFill>
              </a:rPr>
              <a:t>czas i miejsce realizacji</a:t>
            </a:r>
            <a:endParaRPr lang="pl-PL" sz="2400" b="1" spc="300" dirty="0">
              <a:solidFill>
                <a:srgbClr val="FFFF00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807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równoramienny 4"/>
          <p:cNvSpPr/>
          <p:nvPr/>
        </p:nvSpPr>
        <p:spPr>
          <a:xfrm>
            <a:off x="658356" y="1532692"/>
            <a:ext cx="7992888" cy="5109373"/>
          </a:xfrm>
          <a:prstGeom prst="triangle">
            <a:avLst>
              <a:gd name="adj" fmla="val 49810"/>
            </a:avLst>
          </a:prstGeom>
          <a:gradFill>
            <a:gsLst>
              <a:gs pos="45000">
                <a:srgbClr val="FFF200"/>
              </a:gs>
              <a:gs pos="60000">
                <a:srgbClr val="FF7A00"/>
              </a:gs>
              <a:gs pos="86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368055" y="1556792"/>
            <a:ext cx="6513322" cy="1323439"/>
          </a:xfrm>
          <a:prstGeom prst="rect">
            <a:avLst/>
          </a:prstGeom>
          <a:solidFill>
            <a:srgbClr val="000099"/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 w="165100" prst="coolSlant"/>
          </a:sp3d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studiowanie </a:t>
            </a:r>
          </a:p>
          <a:p>
            <a:pPr algn="ctr"/>
            <a:r>
              <a:rPr lang="pl-PL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przez projektowanie     </a:t>
            </a:r>
            <a:endParaRPr lang="pl-PL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0192" y="5195515"/>
            <a:ext cx="8595623" cy="1446550"/>
          </a:xfrm>
          <a:prstGeom prst="rect">
            <a:avLst/>
          </a:prstGeom>
          <a:solidFill>
            <a:srgbClr val="000099"/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 w="165100" prst="coolSlant"/>
          </a:sp3d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studia </a:t>
            </a:r>
          </a:p>
          <a:p>
            <a:pPr algn="ctr"/>
            <a:r>
              <a:rPr lang="pl-PL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stacjonarne i niestacjonarne </a:t>
            </a:r>
            <a:r>
              <a:rPr lang="pl-PL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pl-PL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343911" y="4318992"/>
            <a:ext cx="4570482" cy="646331"/>
          </a:xfrm>
          <a:prstGeom prst="rect">
            <a:avLst/>
          </a:prstGeom>
          <a:solidFill>
            <a:srgbClr val="000099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siedem semestrów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151550" y="3461922"/>
            <a:ext cx="4955203" cy="646331"/>
          </a:xfrm>
          <a:prstGeom prst="rect">
            <a:avLst/>
          </a:prstGeom>
          <a:solidFill>
            <a:srgbClr val="000099"/>
          </a:solidFill>
          <a:scene3d>
            <a:camera prst="orthographicFront"/>
            <a:lightRig rig="brightRoom" dir="t"/>
          </a:scene3d>
          <a:sp3d>
            <a:bevelT w="165100" prst="coolSlant"/>
          </a:sp3d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studia  inżynierskie  </a:t>
            </a:r>
            <a:endParaRPr lang="pl-PL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3" y="4034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658356" y="5599"/>
            <a:ext cx="8485644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954500" y="692583"/>
            <a:ext cx="5400600" cy="461665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bevelT w="184150"/>
            <a:extrusionClr>
              <a:schemeClr val="tx1"/>
            </a:extrusionClr>
            <a:contourClr>
              <a:schemeClr val="tx1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2400" b="1" spc="300" dirty="0" smtClean="0">
                <a:solidFill>
                  <a:srgbClr val="FFFF00"/>
                </a:solidFill>
              </a:rPr>
              <a:t>priorytet metodyczny</a:t>
            </a:r>
            <a:endParaRPr lang="pl-PL" sz="2400" b="1" spc="300" dirty="0">
              <a:solidFill>
                <a:srgbClr val="FFFF00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6457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2" presetClass="entr" presetSubtype="4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2" presetClass="entr" presetSubtype="4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500"/>
                            </p:stCondLst>
                            <p:childTnLst>
                              <p:par>
                                <p:cTn id="64" presetID="2" presetClass="entr" presetSubtype="4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500"/>
                            </p:stCondLst>
                            <p:childTnLst>
                              <p:par>
                                <p:cTn id="75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8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3" grpId="1" animBg="1"/>
      <p:bldP spid="3" grpId="2" animBg="1"/>
      <p:bldP spid="4" grpId="0" animBg="1"/>
      <p:bldP spid="4" grpId="1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8" grpId="3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683568" y="0"/>
            <a:ext cx="846043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896988" y="1484784"/>
            <a:ext cx="78514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/>
              <a:t>Wprowadzenie do oferty dydaktycznej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nowego </a:t>
            </a:r>
            <a:r>
              <a:rPr lang="pl-PL" sz="2400" dirty="0"/>
              <a:t>kierunku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wpisuje </a:t>
            </a:r>
            <a:r>
              <a:rPr lang="pl-PL" sz="2400" dirty="0"/>
              <a:t>się w cele strategiczne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FF00"/>
                </a:solidFill>
              </a:rPr>
              <a:t>Uniwersytetu </a:t>
            </a:r>
            <a:r>
              <a:rPr lang="pl-PL" sz="2400" dirty="0">
                <a:solidFill>
                  <a:srgbClr val="FFFF00"/>
                </a:solidFill>
              </a:rPr>
              <a:t>Kazimierza Wielkiego w Bydgoszczy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oraz cele</a:t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FF00"/>
                </a:solidFill>
              </a:rPr>
              <a:t>Wydziału </a:t>
            </a:r>
            <a:r>
              <a:rPr lang="pl-PL" sz="2400" dirty="0">
                <a:solidFill>
                  <a:srgbClr val="FFFF00"/>
                </a:solidFill>
              </a:rPr>
              <a:t>Kultury Fizycznej Zdrowia i Turystyki.</a:t>
            </a:r>
          </a:p>
        </p:txBody>
      </p:sp>
      <p:pic>
        <p:nvPicPr>
          <p:cNvPr id="15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0" y="-2343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7822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23568" y="134076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/>
              <a:t>Założenia organizacyjno-metodyczne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opis efektów kształcenia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opracowano </a:t>
            </a:r>
            <a:r>
              <a:rPr lang="pl-PL" sz="2400" dirty="0"/>
              <a:t>przyjmując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za </a:t>
            </a:r>
            <a:r>
              <a:rPr lang="pl-PL" sz="2400" dirty="0"/>
              <a:t>podstawę aktualnie obowiązujące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akty </a:t>
            </a:r>
            <a:r>
              <a:rPr lang="pl-PL" sz="2400" dirty="0"/>
              <a:t>normatywne </a:t>
            </a:r>
            <a:r>
              <a:rPr lang="pl-PL" sz="2400" dirty="0" smtClean="0"/>
              <a:t>dotyczące: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szkolnictwa wyższego, 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bezpieczeństwa narodowego,</a:t>
            </a:r>
          </a:p>
          <a:p>
            <a:pPr marL="2171700" lvl="4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zarządzania kryzysowego.</a:t>
            </a:r>
          </a:p>
        </p:txBody>
      </p:sp>
      <p:pic>
        <p:nvPicPr>
          <p:cNvPr id="23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0" y="-1565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683568" y="0"/>
            <a:ext cx="846043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988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0" y="0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1034460"/>
              </p:ext>
            </p:extLst>
          </p:nvPr>
        </p:nvGraphicFramePr>
        <p:xfrm>
          <a:off x="640277" y="1651243"/>
          <a:ext cx="8301447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/>
          <p:cNvSpPr/>
          <p:nvPr/>
        </p:nvSpPr>
        <p:spPr>
          <a:xfrm>
            <a:off x="683568" y="0"/>
            <a:ext cx="846043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683568" y="692583"/>
            <a:ext cx="8437668" cy="707886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bevelT w="184150"/>
            <a:extrusionClr>
              <a:schemeClr val="tx1"/>
            </a:extrusionClr>
            <a:contourClr>
              <a:schemeClr val="tx1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FFFF00"/>
                </a:solidFill>
              </a:rPr>
              <a:t>Treści programowe </a:t>
            </a:r>
            <a:r>
              <a:rPr lang="pl-PL" sz="2000" dirty="0" smtClean="0">
                <a:solidFill>
                  <a:srgbClr val="FFFF00"/>
                </a:solidFill>
              </a:rPr>
              <a:t>kierunku </a:t>
            </a:r>
            <a:br>
              <a:rPr lang="pl-PL" sz="2000" dirty="0" smtClean="0">
                <a:solidFill>
                  <a:srgbClr val="FFFF00"/>
                </a:solidFill>
              </a:rPr>
            </a:br>
            <a:r>
              <a:rPr lang="pl-PL" sz="2000" dirty="0" smtClean="0">
                <a:solidFill>
                  <a:srgbClr val="FFFF00"/>
                </a:solidFill>
              </a:rPr>
              <a:t>są </a:t>
            </a:r>
            <a:r>
              <a:rPr lang="pl-PL" sz="2000" dirty="0">
                <a:solidFill>
                  <a:srgbClr val="FFFF00"/>
                </a:solidFill>
              </a:rPr>
              <a:t>rezultatem integracji </a:t>
            </a:r>
            <a:r>
              <a:rPr lang="pl-PL" sz="2000" dirty="0" smtClean="0">
                <a:solidFill>
                  <a:srgbClr val="FFFF00"/>
                </a:solidFill>
              </a:rPr>
              <a:t>trzech obszarów nauk:</a:t>
            </a:r>
            <a:endParaRPr lang="pl-PL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22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0" y="-1565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148478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/>
              <a:t>Absolwent </a:t>
            </a:r>
            <a:endParaRPr lang="pl-PL" sz="2400" dirty="0" smtClean="0"/>
          </a:p>
          <a:p>
            <a:pPr algn="ctr">
              <a:lnSpc>
                <a:spcPct val="150000"/>
              </a:lnSpc>
            </a:pPr>
            <a:r>
              <a:rPr lang="pl-PL" sz="2400" dirty="0" smtClean="0"/>
              <a:t>posiada </a:t>
            </a:r>
            <a:r>
              <a:rPr lang="pl-PL" sz="2400" dirty="0"/>
              <a:t>interdyscyplinarną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wiedzę </a:t>
            </a:r>
            <a:r>
              <a:rPr lang="pl-PL" sz="2400" dirty="0"/>
              <a:t>i umiejętności dotyczące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>
                <a:solidFill>
                  <a:srgbClr val="FFFF00"/>
                </a:solidFill>
              </a:rPr>
              <a:t>identyfikacji </a:t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oraz </a:t>
            </a:r>
            <a:r>
              <a:rPr lang="pl-PL" sz="2400" dirty="0">
                <a:solidFill>
                  <a:srgbClr val="FFFF00"/>
                </a:solidFill>
              </a:rPr>
              <a:t>klasyfikowania zjawisk 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hydrologicznych i </a:t>
            </a:r>
            <a:r>
              <a:rPr lang="pl-PL" sz="2400" dirty="0">
                <a:solidFill>
                  <a:srgbClr val="FFFF00"/>
                </a:solidFill>
              </a:rPr>
              <a:t>meteorologicznych </a:t>
            </a:r>
            <a:r>
              <a:rPr lang="pl-PL" sz="2400" dirty="0" smtClean="0">
                <a:solidFill>
                  <a:srgbClr val="FFFF00"/>
                </a:solidFill>
              </a:rPr>
              <a:t/>
            </a:r>
            <a:br>
              <a:rPr lang="pl-PL" sz="2400" dirty="0" smtClean="0">
                <a:solidFill>
                  <a:srgbClr val="FFFF00"/>
                </a:solidFill>
              </a:rPr>
            </a:br>
            <a:r>
              <a:rPr lang="pl-PL" sz="2400" dirty="0" smtClean="0">
                <a:solidFill>
                  <a:srgbClr val="FFFF00"/>
                </a:solidFill>
              </a:rPr>
              <a:t>w </a:t>
            </a:r>
            <a:r>
              <a:rPr lang="pl-PL" sz="2400" dirty="0">
                <a:solidFill>
                  <a:srgbClr val="FFFF00"/>
                </a:solidFill>
              </a:rPr>
              <a:t>aspekcie potrzeb zarządzania </a:t>
            </a:r>
            <a:r>
              <a:rPr lang="pl-PL" sz="2400" dirty="0" smtClean="0">
                <a:solidFill>
                  <a:srgbClr val="FFFF00"/>
                </a:solidFill>
              </a:rPr>
              <a:t>kryzysowego </a:t>
            </a:r>
            <a:endParaRPr lang="pl-PL" sz="2400" dirty="0">
              <a:solidFill>
                <a:srgbClr val="FFFF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83568" y="0"/>
            <a:ext cx="846043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80246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Dom\Desktop\2015 PROMOCJA\logo-p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50" y="-1565"/>
            <a:ext cx="617118" cy="6171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6035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75008" y="836712"/>
            <a:ext cx="856671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/>
              <a:t>Absolwent jest przygotowany do pracy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urzędach administracji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rządowej i samorządowej: </a:t>
            </a:r>
          </a:p>
          <a:p>
            <a:pPr algn="ctr">
              <a:lnSpc>
                <a:spcPct val="150000"/>
              </a:lnSpc>
            </a:pPr>
            <a:endParaRPr lang="pl-PL" sz="2400" dirty="0" smtClean="0"/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200" dirty="0" smtClean="0">
                <a:solidFill>
                  <a:srgbClr val="FFFF00"/>
                </a:solidFill>
              </a:rPr>
              <a:t>w komórkach </a:t>
            </a:r>
            <a:r>
              <a:rPr lang="pl-PL" sz="2200" dirty="0">
                <a:solidFill>
                  <a:srgbClr val="FFFF00"/>
                </a:solidFill>
              </a:rPr>
              <a:t>zarządzania kryzysowego, </a:t>
            </a:r>
            <a:endParaRPr lang="pl-PL" sz="2200" dirty="0" smtClean="0">
              <a:solidFill>
                <a:srgbClr val="FFFF00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200" dirty="0" smtClean="0">
                <a:solidFill>
                  <a:srgbClr val="FFFF00"/>
                </a:solidFill>
              </a:rPr>
              <a:t>monitoringu środowiska,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200" dirty="0" smtClean="0">
                <a:solidFill>
                  <a:srgbClr val="FFFF00"/>
                </a:solidFill>
              </a:rPr>
              <a:t>w </a:t>
            </a:r>
            <a:r>
              <a:rPr lang="pl-PL" sz="2200" dirty="0">
                <a:solidFill>
                  <a:srgbClr val="FFFF00"/>
                </a:solidFill>
              </a:rPr>
              <a:t>terenowych oddziałach Instytutu Meteorologii i Gospodarki </a:t>
            </a:r>
            <a:r>
              <a:rPr lang="pl-PL" sz="2200" dirty="0" smtClean="0">
                <a:solidFill>
                  <a:srgbClr val="FFFF00"/>
                </a:solidFill>
              </a:rPr>
              <a:t>Wodnej </a:t>
            </a:r>
            <a:r>
              <a:rPr lang="pl-PL" sz="2200" dirty="0">
                <a:solidFill>
                  <a:srgbClr val="FFFF00"/>
                </a:solidFill>
              </a:rPr>
              <a:t>Państwowego Instytutu Badawczego (</a:t>
            </a:r>
            <a:r>
              <a:rPr lang="pl-PL" sz="2200" dirty="0" err="1">
                <a:solidFill>
                  <a:srgbClr val="FFFF00"/>
                </a:solidFill>
              </a:rPr>
              <a:t>IMGW</a:t>
            </a:r>
            <a:r>
              <a:rPr lang="pl-PL" sz="2200" dirty="0">
                <a:solidFill>
                  <a:srgbClr val="FFFF00"/>
                </a:solidFill>
              </a:rPr>
              <a:t> </a:t>
            </a:r>
            <a:r>
              <a:rPr lang="pl-PL" sz="2200" dirty="0" err="1">
                <a:solidFill>
                  <a:srgbClr val="FFFF00"/>
                </a:solidFill>
              </a:rPr>
              <a:t>PIB</a:t>
            </a:r>
            <a:r>
              <a:rPr lang="pl-PL" sz="2200" dirty="0">
                <a:solidFill>
                  <a:srgbClr val="FFFF00"/>
                </a:solidFill>
              </a:rPr>
              <a:t>), </a:t>
            </a:r>
            <a:endParaRPr lang="pl-PL" sz="2200" dirty="0" smtClean="0">
              <a:solidFill>
                <a:srgbClr val="FFFF00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200" dirty="0" smtClean="0">
                <a:solidFill>
                  <a:srgbClr val="FFFF00"/>
                </a:solidFill>
              </a:rPr>
              <a:t>w </a:t>
            </a:r>
            <a:r>
              <a:rPr lang="pl-PL" sz="2200" dirty="0">
                <a:solidFill>
                  <a:srgbClr val="FFFF00"/>
                </a:solidFill>
              </a:rPr>
              <a:t>służbie Meteorologicznej Osłony Lotnictwa Cywilnego (</a:t>
            </a:r>
            <a:r>
              <a:rPr lang="pl-PL" sz="2200" dirty="0" err="1">
                <a:solidFill>
                  <a:srgbClr val="FFFF00"/>
                </a:solidFill>
              </a:rPr>
              <a:t>MOLC</a:t>
            </a:r>
            <a:r>
              <a:rPr lang="pl-PL" sz="2200" dirty="0">
                <a:solidFill>
                  <a:srgbClr val="FFFF00"/>
                </a:solidFill>
              </a:rPr>
              <a:t>)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sz="2200" dirty="0" smtClean="0">
                <a:solidFill>
                  <a:srgbClr val="FFFF00"/>
                </a:solidFill>
              </a:rPr>
              <a:t>Meteorologicznej </a:t>
            </a:r>
            <a:r>
              <a:rPr lang="pl-PL" sz="2200" dirty="0">
                <a:solidFill>
                  <a:srgbClr val="FFFF00"/>
                </a:solidFill>
              </a:rPr>
              <a:t>Osłonie Kraju (MOK</a:t>
            </a:r>
            <a:r>
              <a:rPr lang="pl-PL" sz="22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6" name="Prostokąt 5"/>
          <p:cNvSpPr/>
          <p:nvPr/>
        </p:nvSpPr>
        <p:spPr>
          <a:xfrm>
            <a:off x="683568" y="0"/>
            <a:ext cx="8460432" cy="615553"/>
          </a:xfrm>
          <a:prstGeom prst="rect">
            <a:avLst/>
          </a:prstGeom>
          <a:gradFill>
            <a:gsLst>
              <a:gs pos="27000">
                <a:srgbClr val="000082">
                  <a:lumMod val="54000"/>
                  <a:lumOff val="46000"/>
                </a:srgbClr>
              </a:gs>
              <a:gs pos="60000">
                <a:srgbClr val="66008F"/>
              </a:gs>
              <a:gs pos="81000">
                <a:srgbClr val="BA0066"/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304800" contourW="19050">
            <a:bevelT w="146050"/>
            <a:extrusionClr>
              <a:srgbClr val="FFFF00"/>
            </a:extrusionClr>
            <a:contourClr>
              <a:srgbClr val="FFFF00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pl-PL" b="1" spc="300" dirty="0" smtClean="0"/>
              <a:t>ZARZĄDZANIE KRYZYSOWE W ŚRODOWISKU </a:t>
            </a:r>
          </a:p>
          <a:p>
            <a:pPr algn="ctr"/>
            <a:r>
              <a:rPr lang="pl-PL" sz="1600" b="1" dirty="0" smtClean="0">
                <a:solidFill>
                  <a:srgbClr val="FF9933"/>
                </a:solidFill>
              </a:rPr>
              <a:t>nowy </a:t>
            </a:r>
            <a:r>
              <a:rPr lang="pl-PL" sz="1600" b="1" dirty="0">
                <a:solidFill>
                  <a:srgbClr val="FF9933"/>
                </a:solidFill>
              </a:rPr>
              <a:t>kierunek kształcenia na </a:t>
            </a:r>
            <a:r>
              <a:rPr lang="pl-PL" sz="1600" b="1" dirty="0" err="1">
                <a:solidFill>
                  <a:srgbClr val="FF9933"/>
                </a:solidFill>
              </a:rPr>
              <a:t>UKW</a:t>
            </a:r>
            <a:r>
              <a:rPr lang="pl-PL" sz="1600" b="1" dirty="0">
                <a:solidFill>
                  <a:srgbClr val="FF9933"/>
                </a:solidFill>
              </a:rPr>
              <a:t> w </a:t>
            </a:r>
            <a:r>
              <a:rPr lang="pl-PL" sz="1600" b="1" dirty="0" smtClean="0">
                <a:solidFill>
                  <a:srgbClr val="FF9933"/>
                </a:solidFill>
              </a:rPr>
              <a:t>Bydgoszczy</a:t>
            </a:r>
            <a:endParaRPr lang="pl-PL" sz="1600" dirty="0">
              <a:solidFill>
                <a:srgbClr val="FF9933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941724" y="6626922"/>
            <a:ext cx="179512" cy="1735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7203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253</Words>
  <Application>Microsoft Office PowerPoint</Application>
  <PresentationFormat>Pokaz na ekranie (4:3)</PresentationFormat>
  <Paragraphs>94</Paragraphs>
  <Slides>11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Mirek rurek</dc:creator>
  <cp:lastModifiedBy>User</cp:lastModifiedBy>
  <cp:revision>156</cp:revision>
  <dcterms:created xsi:type="dcterms:W3CDTF">2015-03-31T13:59:41Z</dcterms:created>
  <dcterms:modified xsi:type="dcterms:W3CDTF">2017-04-23T14:03:17Z</dcterms:modified>
</cp:coreProperties>
</file>